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7" r:id="rId2"/>
    <p:sldId id="275" r:id="rId3"/>
    <p:sldId id="276" r:id="rId4"/>
    <p:sldId id="287" r:id="rId5"/>
    <p:sldId id="288" r:id="rId6"/>
    <p:sldId id="260" r:id="rId7"/>
    <p:sldId id="279" r:id="rId8"/>
    <p:sldId id="290" r:id="rId9"/>
    <p:sldId id="280" r:id="rId10"/>
    <p:sldId id="293" r:id="rId11"/>
    <p:sldId id="292" r:id="rId12"/>
    <p:sldId id="294" r:id="rId13"/>
    <p:sldId id="283" r:id="rId14"/>
    <p:sldId id="285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DDD5"/>
    <a:srgbClr val="F2E2D2"/>
    <a:srgbClr val="314C57"/>
    <a:srgbClr val="307380"/>
    <a:srgbClr val="5A7E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52" autoAdjust="0"/>
    <p:restoredTop sz="95841" autoAdjust="0"/>
  </p:normalViewPr>
  <p:slideViewPr>
    <p:cSldViewPr snapToGrid="0" snapToObjects="1">
      <p:cViewPr varScale="1">
        <p:scale>
          <a:sx n="111" d="100"/>
          <a:sy n="111" d="100"/>
        </p:scale>
        <p:origin x="19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05B3F-5913-B34B-A178-E098EFDBEC3C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A76694-E8DC-D049-BF30-1CFDD16396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46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767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94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446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494A-2435-FC4B-90D3-AAB3B49B64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A494A-2435-FC4B-90D3-AAB3B49B64A9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99E05-37D6-8F4F-A406-51112582EC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71353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Making Inferences</a:t>
            </a:r>
          </a:p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About a Text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61171" y="4399033"/>
            <a:ext cx="7748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Words such as “inhibit” and “stop” are synonyms. </a:t>
            </a:r>
          </a:p>
          <a:p>
            <a:endParaRPr lang="en-US" dirty="0"/>
          </a:p>
        </p:txBody>
      </p:sp>
      <p:sp>
        <p:nvSpPr>
          <p:cNvPr id="17" name="Down Arrow 4"/>
          <p:cNvSpPr/>
          <p:nvPr/>
        </p:nvSpPr>
        <p:spPr>
          <a:xfrm>
            <a:off x="6088885" y="2803883"/>
            <a:ext cx="2055800" cy="1245939"/>
          </a:xfrm>
          <a:prstGeom prst="rect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34696" tIns="234696" rIns="234696" bIns="234696" numCol="1" spcCol="1270" anchor="ctr" anchorCtr="0">
            <a:noAutofit/>
          </a:bodyPr>
          <a:lstStyle/>
          <a:p>
            <a:pPr lvl="0"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200" kern="1200" dirty="0">
              <a:solidFill>
                <a:schemeClr val="tx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30077" y="1349795"/>
            <a:ext cx="7683847" cy="1681832"/>
            <a:chOff x="556904" y="1349795"/>
            <a:chExt cx="7683847" cy="1286031"/>
          </a:xfrm>
          <a:solidFill>
            <a:srgbClr val="307380"/>
          </a:solidFill>
        </p:grpSpPr>
        <p:sp>
          <p:nvSpPr>
            <p:cNvPr id="35" name="Rectangle 34"/>
            <p:cNvSpPr/>
            <p:nvPr/>
          </p:nvSpPr>
          <p:spPr>
            <a:xfrm>
              <a:off x="556904" y="1349795"/>
              <a:ext cx="7683847" cy="128603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89917" y="1625771"/>
              <a:ext cx="7164162" cy="72956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This</a:t>
              </a:r>
              <a:r>
                <a:rPr lang="en-US" sz="2800" i="1" dirty="0">
                  <a:solidFill>
                    <a:schemeClr val="bg1"/>
                  </a:solidFill>
                </a:rPr>
                <a:t> </a:t>
              </a:r>
              <a:r>
                <a:rPr lang="en-US" sz="2800" b="1" i="1" dirty="0">
                  <a:solidFill>
                    <a:schemeClr val="bg1"/>
                  </a:solidFill>
                </a:rPr>
                <a:t>charming</a:t>
              </a:r>
              <a:r>
                <a:rPr lang="en-US" sz="2800" i="1" dirty="0">
                  <a:solidFill>
                    <a:schemeClr val="bg1"/>
                  </a:solidFill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</a:rPr>
                <a:t>cottage features all of the little</a:t>
              </a:r>
            </a:p>
            <a:p>
              <a:r>
                <a:rPr lang="en-US" sz="2800" dirty="0">
                  <a:solidFill>
                    <a:schemeClr val="bg1"/>
                  </a:solidFill>
                </a:rPr>
                <a:t>details that make a house a </a:t>
              </a:r>
              <a:r>
                <a:rPr lang="en-US" sz="2800" b="1" i="1" dirty="0">
                  <a:solidFill>
                    <a:schemeClr val="bg1"/>
                  </a:solidFill>
                </a:rPr>
                <a:t>home</a:t>
              </a:r>
              <a:r>
                <a:rPr lang="en-US" sz="2800" i="1" dirty="0">
                  <a:solidFill>
                    <a:schemeClr val="bg1"/>
                  </a:solidFill>
                </a:rPr>
                <a:t>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87279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own Arrow 4"/>
          <p:cNvSpPr/>
          <p:nvPr/>
        </p:nvSpPr>
        <p:spPr>
          <a:xfrm>
            <a:off x="6088885" y="2803883"/>
            <a:ext cx="2055800" cy="1245939"/>
          </a:xfrm>
          <a:prstGeom prst="rect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34696" tIns="234696" rIns="234696" bIns="234696" numCol="1" spcCol="1270" anchor="ctr" anchorCtr="0">
            <a:noAutofit/>
          </a:bodyPr>
          <a:lstStyle/>
          <a:p>
            <a:pPr lvl="0"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200" kern="1200" dirty="0">
              <a:solidFill>
                <a:schemeClr val="tx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30077" y="1349795"/>
            <a:ext cx="7683847" cy="1681832"/>
            <a:chOff x="556904" y="1349795"/>
            <a:chExt cx="7683847" cy="1286031"/>
          </a:xfrm>
          <a:solidFill>
            <a:srgbClr val="307380"/>
          </a:solidFill>
        </p:grpSpPr>
        <p:sp>
          <p:nvSpPr>
            <p:cNvPr id="35" name="Rectangle 34"/>
            <p:cNvSpPr/>
            <p:nvPr/>
          </p:nvSpPr>
          <p:spPr>
            <a:xfrm>
              <a:off x="556904" y="1349795"/>
              <a:ext cx="7683847" cy="128603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89917" y="1625771"/>
              <a:ext cx="7164162" cy="72956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This</a:t>
              </a:r>
              <a:r>
                <a:rPr lang="en-US" sz="2800" i="1" dirty="0">
                  <a:solidFill>
                    <a:schemeClr val="bg1"/>
                  </a:solidFill>
                </a:rPr>
                <a:t> </a:t>
              </a:r>
              <a:r>
                <a:rPr lang="en-US" sz="2800" b="1" i="1" dirty="0">
                  <a:solidFill>
                    <a:schemeClr val="bg1"/>
                  </a:solidFill>
                </a:rPr>
                <a:t>charming</a:t>
              </a:r>
              <a:r>
                <a:rPr lang="en-US" sz="2800" i="1" dirty="0">
                  <a:solidFill>
                    <a:schemeClr val="bg1"/>
                  </a:solidFill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</a:rPr>
                <a:t>cottage features all of the little</a:t>
              </a:r>
            </a:p>
            <a:p>
              <a:r>
                <a:rPr lang="en-US" sz="2800" dirty="0">
                  <a:solidFill>
                    <a:schemeClr val="bg1"/>
                  </a:solidFill>
                </a:rPr>
                <a:t>details that make a house a </a:t>
              </a:r>
              <a:r>
                <a:rPr lang="en-US" sz="2800" b="1" i="1" dirty="0">
                  <a:solidFill>
                    <a:schemeClr val="bg1"/>
                  </a:solidFill>
                </a:rPr>
                <a:t>home</a:t>
              </a:r>
              <a:r>
                <a:rPr lang="en-US" sz="2800" i="1" dirty="0">
                  <a:solidFill>
                    <a:schemeClr val="bg1"/>
                  </a:solidFill>
                </a:rPr>
                <a:t>. 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30077" y="3432305"/>
            <a:ext cx="7683847" cy="1865971"/>
            <a:chOff x="730077" y="3432305"/>
            <a:chExt cx="7683847" cy="1865971"/>
          </a:xfrm>
        </p:grpSpPr>
        <p:grpSp>
          <p:nvGrpSpPr>
            <p:cNvPr id="10" name="Group 9"/>
            <p:cNvGrpSpPr/>
            <p:nvPr/>
          </p:nvGrpSpPr>
          <p:grpSpPr>
            <a:xfrm>
              <a:off x="730077" y="3432305"/>
              <a:ext cx="2796780" cy="1848156"/>
              <a:chOff x="-122408" y="4"/>
              <a:chExt cx="2796780" cy="2491878"/>
            </a:xfrm>
            <a:solidFill>
              <a:srgbClr val="307380"/>
            </a:solidFill>
          </p:grpSpPr>
          <p:sp>
            <p:nvSpPr>
              <p:cNvPr id="11" name="Down Arrow 10"/>
              <p:cNvSpPr/>
              <p:nvPr/>
            </p:nvSpPr>
            <p:spPr>
              <a:xfrm rot="16200000">
                <a:off x="30043" y="-152447"/>
                <a:ext cx="2491878" cy="2796780"/>
              </a:xfrm>
              <a:prstGeom prst="downArrow">
                <a:avLst>
                  <a:gd name="adj1" fmla="val 45525"/>
                  <a:gd name="adj2" fmla="val 43603"/>
                </a:avLst>
              </a:prstGeom>
              <a:grpFill/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3" name="Down Arrow 4"/>
              <p:cNvSpPr/>
              <p:nvPr/>
            </p:nvSpPr>
            <p:spPr>
              <a:xfrm>
                <a:off x="44599" y="878077"/>
                <a:ext cx="1736864" cy="78834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34696" tIns="234696" rIns="234696" bIns="234696" numCol="1" spcCol="1270" anchor="ctr" anchorCtr="0">
                <a:noAutofit/>
              </a:bodyPr>
              <a:lstStyle/>
              <a:p>
                <a:pPr lvl="0" algn="ctr" defTabSz="1466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200" kern="1200" dirty="0">
                    <a:solidFill>
                      <a:schemeClr val="bg1"/>
                    </a:solidFill>
                  </a:rPr>
                  <a:t>charming</a:t>
                </a: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3554794" y="3792691"/>
              <a:ext cx="2034413" cy="10772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warm inviting</a:t>
              </a:r>
            </a:p>
          </p:txBody>
        </p:sp>
        <p:grpSp>
          <p:nvGrpSpPr>
            <p:cNvPr id="25" name="Group 24"/>
            <p:cNvGrpSpPr/>
            <p:nvPr/>
          </p:nvGrpSpPr>
          <p:grpSpPr>
            <a:xfrm flipH="1">
              <a:off x="5617144" y="3450120"/>
              <a:ext cx="2796780" cy="1848156"/>
              <a:chOff x="-122408" y="4"/>
              <a:chExt cx="2796780" cy="2491878"/>
            </a:xfrm>
            <a:solidFill>
              <a:srgbClr val="307380"/>
            </a:solidFill>
          </p:grpSpPr>
          <p:sp>
            <p:nvSpPr>
              <p:cNvPr id="27" name="Down Arrow 26"/>
              <p:cNvSpPr/>
              <p:nvPr/>
            </p:nvSpPr>
            <p:spPr>
              <a:xfrm rot="16200000">
                <a:off x="30043" y="-152447"/>
                <a:ext cx="2491878" cy="2796780"/>
              </a:xfrm>
              <a:prstGeom prst="downArrow">
                <a:avLst>
                  <a:gd name="adj1" fmla="val 45525"/>
                  <a:gd name="adj2" fmla="val 43603"/>
                </a:avLst>
              </a:prstGeom>
              <a:grpFill/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8" name="Down Arrow 4"/>
              <p:cNvSpPr/>
              <p:nvPr/>
            </p:nvSpPr>
            <p:spPr>
              <a:xfrm>
                <a:off x="44599" y="878077"/>
                <a:ext cx="1736864" cy="78834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34696" tIns="234696" rIns="234696" bIns="234696" numCol="1" spcCol="1270" anchor="ctr" anchorCtr="0">
                <a:noAutofit/>
              </a:bodyPr>
              <a:lstStyle/>
              <a:p>
                <a:pPr lvl="0" algn="ctr" defTabSz="1466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200" kern="1200" dirty="0">
                    <a:solidFill>
                      <a:schemeClr val="bg1"/>
                    </a:solidFill>
                  </a:rPr>
                  <a:t>home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0316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1348560" y="2042040"/>
            <a:ext cx="6446877" cy="2451156"/>
            <a:chOff x="774428" y="1946024"/>
            <a:chExt cx="6446877" cy="2451156"/>
          </a:xfrm>
        </p:grpSpPr>
        <p:grpSp>
          <p:nvGrpSpPr>
            <p:cNvPr id="4" name="Group 3"/>
            <p:cNvGrpSpPr/>
            <p:nvPr/>
          </p:nvGrpSpPr>
          <p:grpSpPr>
            <a:xfrm>
              <a:off x="774428" y="1946024"/>
              <a:ext cx="3338716" cy="2451156"/>
              <a:chOff x="1750520" y="2510469"/>
              <a:chExt cx="5444056" cy="1847794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1750520" y="2510469"/>
                <a:ext cx="5444056" cy="1847794"/>
              </a:xfrm>
              <a:prstGeom prst="roundRect">
                <a:avLst/>
              </a:prstGeom>
              <a:solidFill>
                <a:srgbClr val="314C57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2751234" y="3031200"/>
                <a:ext cx="3442627" cy="7192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Organization of a text</a:t>
                </a: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4503577" y="1987733"/>
              <a:ext cx="2717728" cy="2339028"/>
              <a:chOff x="4503577" y="1987733"/>
              <a:chExt cx="2717728" cy="2339028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4503577" y="1987733"/>
                <a:ext cx="2717728" cy="2339028"/>
                <a:chOff x="5262743" y="2425214"/>
                <a:chExt cx="2425107" cy="2339028"/>
              </a:xfrm>
            </p:grpSpPr>
            <p:sp>
              <p:nvSpPr>
                <p:cNvPr id="30" name="Right Arrow 29"/>
                <p:cNvSpPr/>
                <p:nvPr/>
              </p:nvSpPr>
              <p:spPr>
                <a:xfrm flipH="1">
                  <a:off x="5262743" y="3597492"/>
                  <a:ext cx="2425105" cy="1166750"/>
                </a:xfrm>
                <a:prstGeom prst="rightArrow">
                  <a:avLst>
                    <a:gd name="adj1" fmla="val 71703"/>
                    <a:gd name="adj2" fmla="val 28997"/>
                  </a:avLst>
                </a:prstGeom>
                <a:solidFill>
                  <a:srgbClr val="307380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Right Arrow 30"/>
                <p:cNvSpPr/>
                <p:nvPr/>
              </p:nvSpPr>
              <p:spPr>
                <a:xfrm flipH="1">
                  <a:off x="5262745" y="2425214"/>
                  <a:ext cx="2425105" cy="1126111"/>
                </a:xfrm>
                <a:prstGeom prst="rightArrow">
                  <a:avLst>
                    <a:gd name="adj1" fmla="val 71703"/>
                    <a:gd name="adj2" fmla="val 30909"/>
                  </a:avLst>
                </a:prstGeom>
                <a:solidFill>
                  <a:srgbClr val="307380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32" name="TextBox 31"/>
              <p:cNvSpPr txBox="1"/>
              <p:nvPr/>
            </p:nvSpPr>
            <p:spPr>
              <a:xfrm>
                <a:off x="4824390" y="2350733"/>
                <a:ext cx="207610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Purpose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824389" y="3543331"/>
                <a:ext cx="207610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Main Idea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29364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1" cy="918943"/>
            <a:chOff x="-1" y="1016188"/>
            <a:chExt cx="9144001" cy="577957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5"/>
          <p:cNvGrpSpPr/>
          <p:nvPr/>
        </p:nvGrpSpPr>
        <p:grpSpPr>
          <a:xfrm>
            <a:off x="698855" y="1587587"/>
            <a:ext cx="7746290" cy="3541461"/>
            <a:chOff x="714662" y="1884398"/>
            <a:chExt cx="7714675" cy="3271115"/>
          </a:xfrm>
          <a:solidFill>
            <a:srgbClr val="314C57"/>
          </a:solidFill>
        </p:grpSpPr>
        <p:grpSp>
          <p:nvGrpSpPr>
            <p:cNvPr id="5" name="Group 4"/>
            <p:cNvGrpSpPr/>
            <p:nvPr/>
          </p:nvGrpSpPr>
          <p:grpSpPr>
            <a:xfrm>
              <a:off x="714663" y="1884398"/>
              <a:ext cx="7714674" cy="892785"/>
              <a:chOff x="688346" y="1884398"/>
              <a:chExt cx="7714674" cy="892785"/>
            </a:xfrm>
            <a:grpFill/>
          </p:grpSpPr>
          <p:sp>
            <p:nvSpPr>
              <p:cNvPr id="23" name="Rectangle 22"/>
              <p:cNvSpPr/>
              <p:nvPr/>
            </p:nvSpPr>
            <p:spPr>
              <a:xfrm>
                <a:off x="688346" y="1884398"/>
                <a:ext cx="3677045" cy="89278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1409514" y="2130735"/>
                <a:ext cx="2234708" cy="34968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Cause and Effect</a:t>
                </a: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4725975" y="1884398"/>
                <a:ext cx="3677045" cy="89278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053430" y="2130735"/>
                <a:ext cx="3022132" cy="34968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Order of Importance</a:t>
                </a:r>
              </a:p>
            </p:txBody>
          </p:sp>
        </p:grpSp>
        <p:grpSp>
          <p:nvGrpSpPr>
            <p:cNvPr id="6" name="Group 21"/>
            <p:cNvGrpSpPr/>
            <p:nvPr/>
          </p:nvGrpSpPr>
          <p:grpSpPr>
            <a:xfrm>
              <a:off x="714662" y="3073563"/>
              <a:ext cx="3677045" cy="892785"/>
              <a:chOff x="1906953" y="1849761"/>
              <a:chExt cx="5443662" cy="680320"/>
            </a:xfrm>
            <a:grpFill/>
          </p:grpSpPr>
          <p:sp>
            <p:nvSpPr>
              <p:cNvPr id="31" name="Rectangle 30"/>
              <p:cNvSpPr/>
              <p:nvPr/>
            </p:nvSpPr>
            <p:spPr>
              <a:xfrm>
                <a:off x="1906953" y="1849761"/>
                <a:ext cx="5443662" cy="680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2974603" y="2037475"/>
                <a:ext cx="3308362" cy="26646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Chronological</a:t>
                </a:r>
              </a:p>
            </p:txBody>
          </p:sp>
        </p:grpSp>
        <p:grpSp>
          <p:nvGrpSpPr>
            <p:cNvPr id="8" name="Group 21"/>
            <p:cNvGrpSpPr/>
            <p:nvPr/>
          </p:nvGrpSpPr>
          <p:grpSpPr>
            <a:xfrm>
              <a:off x="4752291" y="3073562"/>
              <a:ext cx="3677045" cy="892785"/>
              <a:chOff x="1906953" y="1849761"/>
              <a:chExt cx="5443662" cy="680320"/>
            </a:xfrm>
            <a:grpFill/>
          </p:grpSpPr>
          <p:sp>
            <p:nvSpPr>
              <p:cNvPr id="35" name="Rectangle 34"/>
              <p:cNvSpPr/>
              <p:nvPr/>
            </p:nvSpPr>
            <p:spPr>
              <a:xfrm>
                <a:off x="1906953" y="1849761"/>
                <a:ext cx="5443662" cy="680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974603" y="2037475"/>
                <a:ext cx="3308362" cy="26646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Spatial</a:t>
                </a:r>
              </a:p>
            </p:txBody>
          </p:sp>
        </p:grpSp>
        <p:grpSp>
          <p:nvGrpSpPr>
            <p:cNvPr id="9" name="Group 21"/>
            <p:cNvGrpSpPr/>
            <p:nvPr/>
          </p:nvGrpSpPr>
          <p:grpSpPr>
            <a:xfrm>
              <a:off x="714662" y="4262728"/>
              <a:ext cx="3677045" cy="892785"/>
              <a:chOff x="1906953" y="1849761"/>
              <a:chExt cx="5443662" cy="680320"/>
            </a:xfrm>
            <a:grpFill/>
          </p:grpSpPr>
          <p:sp>
            <p:nvSpPr>
              <p:cNvPr id="38" name="Rectangle 37"/>
              <p:cNvSpPr/>
              <p:nvPr/>
            </p:nvSpPr>
            <p:spPr>
              <a:xfrm>
                <a:off x="1906953" y="1849761"/>
                <a:ext cx="5443662" cy="680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2707690" y="2037475"/>
                <a:ext cx="3842186" cy="26646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Compare and Contrast</a:t>
                </a:r>
              </a:p>
            </p:txBody>
          </p:sp>
        </p:grpSp>
        <p:grpSp>
          <p:nvGrpSpPr>
            <p:cNvPr id="10" name="Group 21"/>
            <p:cNvGrpSpPr/>
            <p:nvPr/>
          </p:nvGrpSpPr>
          <p:grpSpPr>
            <a:xfrm>
              <a:off x="4752291" y="4262728"/>
              <a:ext cx="3677045" cy="892785"/>
              <a:chOff x="1906953" y="1849761"/>
              <a:chExt cx="5443662" cy="680320"/>
            </a:xfrm>
            <a:grpFill/>
          </p:grpSpPr>
          <p:sp>
            <p:nvSpPr>
              <p:cNvPr id="41" name="Rectangle 40"/>
              <p:cNvSpPr/>
              <p:nvPr/>
            </p:nvSpPr>
            <p:spPr>
              <a:xfrm>
                <a:off x="1906953" y="1849761"/>
                <a:ext cx="5443662" cy="6803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rgbClr val="323542"/>
                  </a:solidFill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2974603" y="2037475"/>
                <a:ext cx="3308362" cy="26646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Topical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54149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Questions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653607" y="3451941"/>
            <a:ext cx="7758718" cy="914400"/>
            <a:chOff x="653605" y="4074204"/>
            <a:chExt cx="7758718" cy="914400"/>
          </a:xfrm>
          <a:solidFill>
            <a:srgbClr val="F2E2D2"/>
          </a:solidFill>
        </p:grpSpPr>
        <p:sp>
          <p:nvSpPr>
            <p:cNvPr id="23" name="Rectangle 22"/>
            <p:cNvSpPr/>
            <p:nvPr/>
          </p:nvSpPr>
          <p:spPr>
            <a:xfrm>
              <a:off x="1270859" y="4133451"/>
              <a:ext cx="714146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726158" y="4325804"/>
              <a:ext cx="6509444" cy="43088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rgbClr val="000000"/>
                  </a:solidFill>
                </a:rPr>
                <a:t>How is this related to the previous point?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653605" y="4074204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CEDDD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CEDDD5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dirty="0">
                <a:solidFill>
                  <a:srgbClr val="CEDDD5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53606" y="2388661"/>
            <a:ext cx="7758719" cy="914400"/>
            <a:chOff x="653605" y="2799627"/>
            <a:chExt cx="7758719" cy="914400"/>
          </a:xfrm>
        </p:grpSpPr>
        <p:grpSp>
          <p:nvGrpSpPr>
            <p:cNvPr id="5" name="Group 19"/>
            <p:cNvGrpSpPr/>
            <p:nvPr/>
          </p:nvGrpSpPr>
          <p:grpSpPr>
            <a:xfrm>
              <a:off x="1270859" y="2855311"/>
              <a:ext cx="7141465" cy="806935"/>
              <a:chOff x="542923" y="1736761"/>
              <a:chExt cx="8058154" cy="806935"/>
            </a:xfrm>
            <a:solidFill>
              <a:srgbClr val="CEDDD5"/>
            </a:solidFill>
          </p:grpSpPr>
          <p:sp>
            <p:nvSpPr>
              <p:cNvPr id="21" name="Rectangle 20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solidFill>
                <a:srgbClr val="F2E2D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047384" y="1885867"/>
                <a:ext cx="4453514" cy="430887"/>
              </a:xfrm>
              <a:prstGeom prst="rect">
                <a:avLst/>
              </a:prstGeom>
              <a:solidFill>
                <a:srgbClr val="F2E2D2"/>
              </a:solidFill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</a:rPr>
                  <a:t>Why did the author tell me this?</a:t>
                </a:r>
              </a:p>
            </p:txBody>
          </p:sp>
        </p:grpSp>
        <p:sp>
          <p:nvSpPr>
            <p:cNvPr id="18" name="Oval 17"/>
            <p:cNvSpPr/>
            <p:nvPr/>
          </p:nvSpPr>
          <p:spPr>
            <a:xfrm>
              <a:off x="653605" y="2799627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CEDDD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CEDDD5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dirty="0">
                <a:solidFill>
                  <a:srgbClr val="CEDDD5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53605" y="1331501"/>
            <a:ext cx="7750495" cy="916763"/>
            <a:chOff x="661829" y="1509857"/>
            <a:chExt cx="7750495" cy="916763"/>
          </a:xfrm>
        </p:grpSpPr>
        <p:grpSp>
          <p:nvGrpSpPr>
            <p:cNvPr id="4" name="Group 7"/>
            <p:cNvGrpSpPr/>
            <p:nvPr/>
          </p:nvGrpSpPr>
          <p:grpSpPr>
            <a:xfrm>
              <a:off x="1270859" y="1580911"/>
              <a:ext cx="7141465" cy="806935"/>
              <a:chOff x="542923" y="1736761"/>
              <a:chExt cx="8058154" cy="806935"/>
            </a:xfrm>
            <a:solidFill>
              <a:srgbClr val="CEDDD5"/>
            </a:solidFill>
          </p:grpSpPr>
          <p:sp>
            <p:nvSpPr>
              <p:cNvPr id="9" name="Rectangle 8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solidFill>
                <a:srgbClr val="F2E2D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056665" y="1951825"/>
                <a:ext cx="6738137" cy="430887"/>
              </a:xfrm>
              <a:prstGeom prst="rect">
                <a:avLst/>
              </a:prstGeom>
              <a:solidFill>
                <a:srgbClr val="F2E2D2"/>
              </a:solidFill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/>
                  <a:t>Where have I seen this before?</a:t>
                </a:r>
              </a:p>
            </p:txBody>
          </p:sp>
        </p:grpSp>
        <p:sp>
          <p:nvSpPr>
            <p:cNvPr id="19" name="Oval 18"/>
            <p:cNvSpPr/>
            <p:nvPr/>
          </p:nvSpPr>
          <p:spPr>
            <a:xfrm>
              <a:off x="661829" y="1509857"/>
              <a:ext cx="804672" cy="916763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CEDDD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CEDDD5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dirty="0">
                <a:solidFill>
                  <a:srgbClr val="CEDDD5"/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45381" y="4523258"/>
            <a:ext cx="7758719" cy="914400"/>
            <a:chOff x="653604" y="4096776"/>
            <a:chExt cx="7758719" cy="914400"/>
          </a:xfrm>
          <a:solidFill>
            <a:srgbClr val="F2E2D2"/>
          </a:solidFill>
        </p:grpSpPr>
        <p:sp>
          <p:nvSpPr>
            <p:cNvPr id="25" name="Rectangle 24"/>
            <p:cNvSpPr/>
            <p:nvPr/>
          </p:nvSpPr>
          <p:spPr>
            <a:xfrm>
              <a:off x="1270859" y="4133451"/>
              <a:ext cx="714146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726158" y="4325804"/>
              <a:ext cx="6509444" cy="43088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rgbClr val="000000"/>
                  </a:solidFill>
                </a:rPr>
                <a:t>How does it connect to the main idea?</a:t>
              </a:r>
            </a:p>
          </p:txBody>
        </p:sp>
        <p:sp>
          <p:nvSpPr>
            <p:cNvPr id="29" name="Oval 28"/>
            <p:cNvSpPr/>
            <p:nvPr/>
          </p:nvSpPr>
          <p:spPr>
            <a:xfrm>
              <a:off x="653604" y="4096776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CEDDD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CEDDD5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dirty="0">
                <a:solidFill>
                  <a:srgbClr val="CEDDD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77040" y="61170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9" name="Picture 8" descr="final 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59301" cy="6856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887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Inferences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202240" y="2865862"/>
            <a:ext cx="6739521" cy="2137427"/>
            <a:chOff x="1207582" y="2787805"/>
            <a:chExt cx="6739521" cy="2137427"/>
          </a:xfrm>
        </p:grpSpPr>
        <p:sp>
          <p:nvSpPr>
            <p:cNvPr id="4" name="Up Arrow Callout 3"/>
            <p:cNvSpPr/>
            <p:nvPr/>
          </p:nvSpPr>
          <p:spPr>
            <a:xfrm>
              <a:off x="1207582" y="2787805"/>
              <a:ext cx="3041033" cy="2129967"/>
            </a:xfrm>
            <a:prstGeom prst="upArrowCallout">
              <a:avLst/>
            </a:prstGeom>
            <a:noFill/>
            <a:ln w="57150">
              <a:solidFill>
                <a:srgbClr val="314C5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p</a:t>
              </a:r>
              <a:r>
                <a:rPr lang="en-US" sz="2400" dirty="0">
                  <a:solidFill>
                    <a:schemeClr val="tx1"/>
                  </a:solidFill>
                  <a:effectLst/>
                </a:rPr>
                <a:t>rior </a:t>
              </a:r>
              <a:r>
                <a:rPr lang="en-US" sz="2400" dirty="0">
                  <a:solidFill>
                    <a:schemeClr val="tx1"/>
                  </a:solidFill>
                </a:rPr>
                <a:t>k</a:t>
              </a:r>
              <a:r>
                <a:rPr lang="en-US" sz="2400" dirty="0">
                  <a:solidFill>
                    <a:schemeClr val="tx1"/>
                  </a:solidFill>
                  <a:effectLst/>
                </a:rPr>
                <a:t>nowledge </a:t>
              </a:r>
            </a:p>
          </p:txBody>
        </p:sp>
        <p:sp>
          <p:nvSpPr>
            <p:cNvPr id="12" name="Up Arrow Callout 11"/>
            <p:cNvSpPr/>
            <p:nvPr/>
          </p:nvSpPr>
          <p:spPr>
            <a:xfrm>
              <a:off x="4906070" y="2795265"/>
              <a:ext cx="3041033" cy="2129967"/>
            </a:xfrm>
            <a:prstGeom prst="upArrowCallout">
              <a:avLst/>
            </a:prstGeom>
            <a:noFill/>
            <a:ln w="57150">
              <a:solidFill>
                <a:srgbClr val="314C5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information in text</a:t>
              </a:r>
              <a:endParaRPr lang="en-US" sz="2400" dirty="0">
                <a:solidFill>
                  <a:schemeClr val="tx1"/>
                </a:solidFill>
                <a:effectLst/>
              </a:endParaRPr>
            </a:p>
          </p:txBody>
        </p:sp>
      </p:grpSp>
      <p:grpSp>
        <p:nvGrpSpPr>
          <p:cNvPr id="13" name="Group 33"/>
          <p:cNvGrpSpPr/>
          <p:nvPr/>
        </p:nvGrpSpPr>
        <p:grpSpPr>
          <a:xfrm>
            <a:off x="542923" y="1528994"/>
            <a:ext cx="8058154" cy="1067579"/>
            <a:chOff x="542923" y="1736761"/>
            <a:chExt cx="8058154" cy="806935"/>
          </a:xfrm>
          <a:solidFill>
            <a:srgbClr val="CEDDD5"/>
          </a:solidFill>
        </p:grpSpPr>
        <p:sp>
          <p:nvSpPr>
            <p:cNvPr id="14" name="Rectangle 1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65319" y="1942454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Educated guesses to gain full understanding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0875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Three Steps to Make an Inference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713664" y="1580911"/>
            <a:ext cx="7758719" cy="3539694"/>
            <a:chOff x="653605" y="1543646"/>
            <a:chExt cx="7758719" cy="3539694"/>
          </a:xfrm>
        </p:grpSpPr>
        <p:grpSp>
          <p:nvGrpSpPr>
            <p:cNvPr id="4" name="Group 7"/>
            <p:cNvGrpSpPr/>
            <p:nvPr/>
          </p:nvGrpSpPr>
          <p:grpSpPr>
            <a:xfrm>
              <a:off x="1270859" y="1580911"/>
              <a:ext cx="7141465" cy="806935"/>
              <a:chOff x="542923" y="1736761"/>
              <a:chExt cx="8058154" cy="806935"/>
            </a:xfrm>
            <a:solidFill>
              <a:srgbClr val="CEDDD5"/>
            </a:solidFill>
          </p:grpSpPr>
          <p:sp>
            <p:nvSpPr>
              <p:cNvPr id="9" name="Rectangle 8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003596" y="1916713"/>
                <a:ext cx="6738137" cy="430887"/>
              </a:xfrm>
              <a:prstGeom prst="rect">
                <a:avLst/>
              </a:prstGeom>
              <a:grpFill/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/>
                  <a:t>Consider your prior knowledge.</a:t>
                </a:r>
              </a:p>
            </p:txBody>
          </p:sp>
        </p:grpSp>
        <p:grpSp>
          <p:nvGrpSpPr>
            <p:cNvPr id="5" name="Group 19"/>
            <p:cNvGrpSpPr/>
            <p:nvPr/>
          </p:nvGrpSpPr>
          <p:grpSpPr>
            <a:xfrm>
              <a:off x="1270856" y="2900352"/>
              <a:ext cx="7141468" cy="806935"/>
              <a:chOff x="542921" y="1756108"/>
              <a:chExt cx="8058157" cy="806935"/>
            </a:xfrm>
            <a:solidFill>
              <a:srgbClr val="CEDDD5"/>
            </a:solidFill>
          </p:grpSpPr>
          <p:sp>
            <p:nvSpPr>
              <p:cNvPr id="21" name="Rectangle 20"/>
              <p:cNvSpPr/>
              <p:nvPr/>
            </p:nvSpPr>
            <p:spPr>
              <a:xfrm>
                <a:off x="542921" y="1756108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003599" y="1924784"/>
                <a:ext cx="7597479" cy="430887"/>
              </a:xfrm>
              <a:prstGeom prst="rect">
                <a:avLst/>
              </a:prstGeom>
              <a:grpFill/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</a:rPr>
                  <a:t>Look for clues inside the text. </a:t>
                </a:r>
              </a:p>
            </p:txBody>
          </p:sp>
        </p:grpSp>
        <p:sp>
          <p:nvSpPr>
            <p:cNvPr id="18" name="Oval 17"/>
            <p:cNvSpPr/>
            <p:nvPr/>
          </p:nvSpPr>
          <p:spPr>
            <a:xfrm>
              <a:off x="653605" y="2812234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0919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AFB0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FFAFB0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653605" y="1543646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0919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AFB0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FFAFB0"/>
                </a:solidFill>
              </a:endParaRPr>
            </a:p>
          </p:txBody>
        </p:sp>
        <p:grpSp>
          <p:nvGrpSpPr>
            <p:cNvPr id="24" name="Group 19"/>
            <p:cNvGrpSpPr/>
            <p:nvPr/>
          </p:nvGrpSpPr>
          <p:grpSpPr>
            <a:xfrm>
              <a:off x="1270857" y="4219793"/>
              <a:ext cx="7141465" cy="806935"/>
              <a:chOff x="542923" y="1736761"/>
              <a:chExt cx="8058154" cy="806935"/>
            </a:xfrm>
            <a:solidFill>
              <a:srgbClr val="CEDDD5"/>
            </a:solidFill>
          </p:grpSpPr>
          <p:sp>
            <p:nvSpPr>
              <p:cNvPr id="25" name="Rectangle 24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003598" y="1890265"/>
                <a:ext cx="7597479" cy="430887"/>
              </a:xfrm>
              <a:prstGeom prst="rect">
                <a:avLst/>
              </a:prstGeom>
              <a:grpFill/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</a:rPr>
                  <a:t>Ask yourself questions about the text. </a:t>
                </a:r>
              </a:p>
            </p:txBody>
          </p:sp>
        </p:grpSp>
        <p:sp>
          <p:nvSpPr>
            <p:cNvPr id="17" name="Oval 16"/>
            <p:cNvSpPr/>
            <p:nvPr/>
          </p:nvSpPr>
          <p:spPr>
            <a:xfrm>
              <a:off x="653605" y="4168940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0919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AFB0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FFAFB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Prior Knowledge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1293714" y="1561770"/>
            <a:ext cx="6556570" cy="891475"/>
            <a:chOff x="1293714" y="1729072"/>
            <a:chExt cx="6556570" cy="891475"/>
          </a:xfrm>
        </p:grpSpPr>
        <p:sp>
          <p:nvSpPr>
            <p:cNvPr id="35" name="Rectangle 34"/>
            <p:cNvSpPr/>
            <p:nvPr/>
          </p:nvSpPr>
          <p:spPr>
            <a:xfrm>
              <a:off x="1293714" y="1729072"/>
              <a:ext cx="6556570" cy="891475"/>
            </a:xfrm>
            <a:prstGeom prst="rect">
              <a:avLst/>
            </a:prstGeom>
            <a:solidFill>
              <a:srgbClr val="CEDDD5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392671" y="1929315"/>
              <a:ext cx="6352681" cy="436911"/>
            </a:xfrm>
            <a:prstGeom prst="rect">
              <a:avLst/>
            </a:prstGeom>
            <a:solidFill>
              <a:srgbClr val="CEDDD5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What you already know about a topic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41068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Prior Knowledge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1293714" y="1561770"/>
            <a:ext cx="6556570" cy="891475"/>
            <a:chOff x="1293714" y="1729072"/>
            <a:chExt cx="6556570" cy="891475"/>
          </a:xfrm>
        </p:grpSpPr>
        <p:sp>
          <p:nvSpPr>
            <p:cNvPr id="35" name="Rectangle 34"/>
            <p:cNvSpPr/>
            <p:nvPr/>
          </p:nvSpPr>
          <p:spPr>
            <a:xfrm>
              <a:off x="1293714" y="1729072"/>
              <a:ext cx="6556570" cy="891475"/>
            </a:xfrm>
            <a:prstGeom prst="rect">
              <a:avLst/>
            </a:prstGeom>
            <a:solidFill>
              <a:srgbClr val="CEDDD5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392671" y="1929315"/>
              <a:ext cx="6352681" cy="436911"/>
            </a:xfrm>
            <a:prstGeom prst="rect">
              <a:avLst/>
            </a:prstGeom>
            <a:solidFill>
              <a:srgbClr val="CEDDD5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What you already know about a topic </a:t>
              </a:r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022610"/>
              </p:ext>
            </p:extLst>
          </p:nvPr>
        </p:nvGraphicFramePr>
        <p:xfrm>
          <a:off x="487979" y="3343271"/>
          <a:ext cx="8162064" cy="187327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720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0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23301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  <a:p>
                      <a:pPr algn="ctr"/>
                      <a:r>
                        <a:rPr lang="en-US" sz="2000" dirty="0"/>
                        <a:t>What I Know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EDD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  <a:p>
                      <a:pPr algn="ctr"/>
                      <a:r>
                        <a:rPr lang="en-US" sz="2000" dirty="0"/>
                        <a:t>What</a:t>
                      </a:r>
                      <a:r>
                        <a:rPr lang="en-US" sz="2000" baseline="0" dirty="0"/>
                        <a:t> I Want </a:t>
                      </a:r>
                      <a:r>
                        <a:rPr lang="en-US" sz="2000" kern="1200" dirty="0"/>
                        <a:t>to</a:t>
                      </a:r>
                      <a:r>
                        <a:rPr lang="en-US" sz="2000" baseline="0" dirty="0"/>
                        <a:t> Know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  <a:p>
                      <a:pPr algn="ctr"/>
                      <a:r>
                        <a:rPr lang="en-US" sz="2000" dirty="0"/>
                        <a:t>What I Learned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997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CEDDD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H="1">
            <a:off x="2575932" y="2453282"/>
            <a:ext cx="646770" cy="79211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6272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308860" y="1640610"/>
            <a:ext cx="4526280" cy="3471669"/>
            <a:chOff x="2308860" y="1446167"/>
            <a:chExt cx="4526280" cy="3471669"/>
          </a:xfrm>
          <a:solidFill>
            <a:srgbClr val="307380"/>
          </a:solidFill>
        </p:grpSpPr>
        <p:sp>
          <p:nvSpPr>
            <p:cNvPr id="62" name="TextBox 61"/>
            <p:cNvSpPr txBox="1"/>
            <p:nvPr/>
          </p:nvSpPr>
          <p:spPr>
            <a:xfrm>
              <a:off x="2308860" y="4003436"/>
              <a:ext cx="4526280" cy="9144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308860" y="2676304"/>
              <a:ext cx="4526280" cy="9144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308860" y="1446167"/>
              <a:ext cx="4526280" cy="9144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850686" y="1667648"/>
              <a:ext cx="3442627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Visuals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02169" y="2906910"/>
              <a:ext cx="1591259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Tone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669264" y="4192065"/>
              <a:ext cx="1900139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Organization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1348560" y="2042040"/>
            <a:ext cx="6446878" cy="2451156"/>
            <a:chOff x="774428" y="1946024"/>
            <a:chExt cx="6446878" cy="2451156"/>
          </a:xfrm>
        </p:grpSpPr>
        <p:grpSp>
          <p:nvGrpSpPr>
            <p:cNvPr id="4" name="Group 3"/>
            <p:cNvGrpSpPr/>
            <p:nvPr/>
          </p:nvGrpSpPr>
          <p:grpSpPr>
            <a:xfrm>
              <a:off x="774428" y="1946024"/>
              <a:ext cx="3338716" cy="2451156"/>
              <a:chOff x="1750520" y="2510469"/>
              <a:chExt cx="5444056" cy="1847794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1750520" y="2510469"/>
                <a:ext cx="5444056" cy="1847794"/>
              </a:xfrm>
              <a:prstGeom prst="roundRect">
                <a:avLst/>
              </a:prstGeom>
              <a:solidFill>
                <a:srgbClr val="307380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2751234" y="3195523"/>
                <a:ext cx="3442627" cy="3944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Visual</a:t>
                </a: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4503580" y="1987733"/>
              <a:ext cx="2717726" cy="2339028"/>
              <a:chOff x="4503580" y="1987733"/>
              <a:chExt cx="2717726" cy="2339028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4503580" y="1987733"/>
                <a:ext cx="2717726" cy="2339028"/>
                <a:chOff x="5262745" y="2425214"/>
                <a:chExt cx="2425105" cy="2339028"/>
              </a:xfrm>
            </p:grpSpPr>
            <p:sp>
              <p:nvSpPr>
                <p:cNvPr id="30" name="Right Arrow 29"/>
                <p:cNvSpPr/>
                <p:nvPr/>
              </p:nvSpPr>
              <p:spPr>
                <a:xfrm flipH="1">
                  <a:off x="5262745" y="3597492"/>
                  <a:ext cx="2425105" cy="1166750"/>
                </a:xfrm>
                <a:prstGeom prst="rightArrow">
                  <a:avLst>
                    <a:gd name="adj1" fmla="val 71703"/>
                    <a:gd name="adj2" fmla="val 30909"/>
                  </a:avLst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Right Arrow 30"/>
                <p:cNvSpPr/>
                <p:nvPr/>
              </p:nvSpPr>
              <p:spPr>
                <a:xfrm flipH="1">
                  <a:off x="5262745" y="2425214"/>
                  <a:ext cx="2425105" cy="1126111"/>
                </a:xfrm>
                <a:prstGeom prst="rightArrow">
                  <a:avLst>
                    <a:gd name="adj1" fmla="val 71703"/>
                    <a:gd name="adj2" fmla="val 30909"/>
                  </a:avLst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32" name="TextBox 31"/>
              <p:cNvSpPr txBox="1"/>
              <p:nvPr/>
            </p:nvSpPr>
            <p:spPr>
              <a:xfrm>
                <a:off x="4824390" y="2350733"/>
                <a:ext cx="207610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Purpose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824389" y="3543331"/>
                <a:ext cx="207610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Goals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794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ight Arrow 30"/>
          <p:cNvSpPr/>
          <p:nvPr/>
        </p:nvSpPr>
        <p:spPr>
          <a:xfrm flipH="1">
            <a:off x="6368506" y="2464911"/>
            <a:ext cx="2241047" cy="1648528"/>
          </a:xfrm>
          <a:prstGeom prst="rightArrow">
            <a:avLst>
              <a:gd name="adj1" fmla="val 71703"/>
              <a:gd name="adj2" fmla="val 30909"/>
            </a:avLst>
          </a:prstGeom>
          <a:solidFill>
            <a:srgbClr val="314C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799" y="2015473"/>
            <a:ext cx="3038400" cy="2547404"/>
          </a:xfrm>
          <a:prstGeom prst="rect">
            <a:avLst/>
          </a:prstGeom>
        </p:spPr>
      </p:pic>
      <p:sp>
        <p:nvSpPr>
          <p:cNvPr id="19" name="Right Arrow 18"/>
          <p:cNvSpPr/>
          <p:nvPr/>
        </p:nvSpPr>
        <p:spPr>
          <a:xfrm>
            <a:off x="534447" y="2455134"/>
            <a:ext cx="2241047" cy="1648528"/>
          </a:xfrm>
          <a:prstGeom prst="rightArrow">
            <a:avLst>
              <a:gd name="adj1" fmla="val 71703"/>
              <a:gd name="adj2" fmla="val 30909"/>
            </a:avLst>
          </a:prstGeom>
          <a:solidFill>
            <a:srgbClr val="314C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5413" y="3089120"/>
            <a:ext cx="1658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imagination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053839" y="3089120"/>
            <a:ext cx="12203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theory</a:t>
            </a:r>
          </a:p>
        </p:txBody>
      </p:sp>
    </p:spTree>
    <p:extLst>
      <p:ext uri="{BB962C8B-B14F-4D97-AF65-F5344CB8AC3E}">
        <p14:creationId xmlns:p14="http://schemas.microsoft.com/office/powerpoint/2010/main" val="3344508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 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61171" y="4399033"/>
            <a:ext cx="7748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Words such as “inhibit” and “stop” are synonyms. </a:t>
            </a:r>
          </a:p>
          <a:p>
            <a:endParaRPr lang="en-US" dirty="0"/>
          </a:p>
        </p:txBody>
      </p:sp>
      <p:sp>
        <p:nvSpPr>
          <p:cNvPr id="17" name="Down Arrow 4"/>
          <p:cNvSpPr/>
          <p:nvPr/>
        </p:nvSpPr>
        <p:spPr>
          <a:xfrm>
            <a:off x="6088885" y="2803883"/>
            <a:ext cx="2055800" cy="1245939"/>
          </a:xfrm>
          <a:prstGeom prst="rect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34696" tIns="234696" rIns="234696" bIns="234696" numCol="1" spcCol="1270" anchor="ctr" anchorCtr="0">
            <a:noAutofit/>
          </a:bodyPr>
          <a:lstStyle/>
          <a:p>
            <a:pPr lvl="0"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200" kern="12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30077" y="1349795"/>
            <a:ext cx="7683847" cy="1681832"/>
          </a:xfrm>
          <a:prstGeom prst="rect">
            <a:avLst/>
          </a:prstGeom>
          <a:solidFill>
            <a:srgbClr val="3073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94757" y="1827793"/>
            <a:ext cx="7049928" cy="584775"/>
          </a:xfrm>
          <a:prstGeom prst="rect">
            <a:avLst/>
          </a:prstGeom>
          <a:solidFill>
            <a:srgbClr val="30738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Positive, negative, or neutral attitude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730077" y="3432305"/>
            <a:ext cx="7683847" cy="1865971"/>
            <a:chOff x="730077" y="3432305"/>
            <a:chExt cx="7683847" cy="1865971"/>
          </a:xfrm>
        </p:grpSpPr>
        <p:grpSp>
          <p:nvGrpSpPr>
            <p:cNvPr id="31" name="Group 30"/>
            <p:cNvGrpSpPr/>
            <p:nvPr/>
          </p:nvGrpSpPr>
          <p:grpSpPr>
            <a:xfrm>
              <a:off x="730077" y="3432305"/>
              <a:ext cx="2796780" cy="1848156"/>
              <a:chOff x="-122408" y="4"/>
              <a:chExt cx="2796780" cy="2491878"/>
            </a:xfrm>
            <a:solidFill>
              <a:srgbClr val="307380"/>
            </a:solidFill>
          </p:grpSpPr>
          <p:sp>
            <p:nvSpPr>
              <p:cNvPr id="37" name="Down Arrow 36"/>
              <p:cNvSpPr/>
              <p:nvPr/>
            </p:nvSpPr>
            <p:spPr>
              <a:xfrm rot="16200000">
                <a:off x="30043" y="-152447"/>
                <a:ext cx="2491878" cy="2796780"/>
              </a:xfrm>
              <a:prstGeom prst="downArrow">
                <a:avLst>
                  <a:gd name="adj1" fmla="val 45525"/>
                  <a:gd name="adj2" fmla="val 43603"/>
                </a:avLst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8" name="Down Arrow 4"/>
              <p:cNvSpPr/>
              <p:nvPr/>
            </p:nvSpPr>
            <p:spPr>
              <a:xfrm>
                <a:off x="44599" y="878077"/>
                <a:ext cx="1736864" cy="788346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34696" tIns="234696" rIns="234696" bIns="234696" numCol="1" spcCol="1270" anchor="ctr" anchorCtr="0">
                <a:noAutofit/>
              </a:bodyPr>
              <a:lstStyle/>
              <a:p>
                <a:pPr lvl="0" algn="ctr" defTabSz="1466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200" kern="1200" dirty="0">
                    <a:solidFill>
                      <a:schemeClr val="bg1"/>
                    </a:solidFill>
                  </a:rPr>
                  <a:t>words</a:t>
                </a: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554794" y="4049822"/>
              <a:ext cx="203441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tone</a:t>
              </a:r>
            </a:p>
          </p:txBody>
        </p:sp>
        <p:grpSp>
          <p:nvGrpSpPr>
            <p:cNvPr id="33" name="Group 32"/>
            <p:cNvGrpSpPr/>
            <p:nvPr/>
          </p:nvGrpSpPr>
          <p:grpSpPr>
            <a:xfrm flipH="1">
              <a:off x="5617144" y="3450120"/>
              <a:ext cx="2796780" cy="1848156"/>
              <a:chOff x="-122408" y="4"/>
              <a:chExt cx="2796780" cy="2491878"/>
            </a:xfrm>
            <a:solidFill>
              <a:srgbClr val="307380"/>
            </a:solidFill>
          </p:grpSpPr>
          <p:sp>
            <p:nvSpPr>
              <p:cNvPr id="34" name="Down Arrow 33"/>
              <p:cNvSpPr/>
              <p:nvPr/>
            </p:nvSpPr>
            <p:spPr>
              <a:xfrm rot="16200000">
                <a:off x="30043" y="-152447"/>
                <a:ext cx="2491878" cy="2796780"/>
              </a:xfrm>
              <a:prstGeom prst="downArrow">
                <a:avLst>
                  <a:gd name="adj1" fmla="val 45525"/>
                  <a:gd name="adj2" fmla="val 43603"/>
                </a:avLst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6" name="Down Arrow 4"/>
              <p:cNvSpPr/>
              <p:nvPr/>
            </p:nvSpPr>
            <p:spPr>
              <a:xfrm>
                <a:off x="112564" y="878077"/>
                <a:ext cx="1736864" cy="788346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34696" tIns="234696" rIns="234696" bIns="234696" numCol="1" spcCol="1270" anchor="ctr" anchorCtr="0">
                <a:noAutofit/>
              </a:bodyPr>
              <a:lstStyle/>
              <a:p>
                <a:pPr lvl="0" algn="ctr" defTabSz="1466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200" kern="1200" dirty="0">
                    <a:solidFill>
                      <a:schemeClr val="bg1"/>
                    </a:solidFill>
                  </a:rPr>
                  <a:t>details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06339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257</Words>
  <Application>Microsoft Office PowerPoint</Application>
  <PresentationFormat>On-screen Show (4:3)</PresentationFormat>
  <Paragraphs>85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Rebecca Herbert</dc:creator>
  <cp:lastModifiedBy>Caitlin Clark</cp:lastModifiedBy>
  <cp:revision>38</cp:revision>
  <dcterms:created xsi:type="dcterms:W3CDTF">2015-07-17T02:25:09Z</dcterms:created>
  <dcterms:modified xsi:type="dcterms:W3CDTF">2018-05-04T18:42:31Z</dcterms:modified>
</cp:coreProperties>
</file>